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3" r:id="rId1"/>
  </p:sldMasterIdLst>
  <p:sldIdLst>
    <p:sldId id="256" r:id="rId2"/>
    <p:sldId id="264" r:id="rId3"/>
    <p:sldId id="263" r:id="rId4"/>
    <p:sldId id="265" r:id="rId5"/>
    <p:sldId id="267" r:id="rId6"/>
    <p:sldId id="274" r:id="rId7"/>
    <p:sldId id="257" r:id="rId8"/>
    <p:sldId id="272" r:id="rId9"/>
    <p:sldId id="269" r:id="rId10"/>
    <p:sldId id="271" r:id="rId11"/>
    <p:sldId id="270" r:id="rId12"/>
    <p:sldId id="266" r:id="rId13"/>
    <p:sldId id="273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3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85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7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7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50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109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9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98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97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89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7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5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3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45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53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0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3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83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C2AD80-EFE0-6641-8981-1CE0466C9AA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0892-2F28-C545-BBA6-F42C977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22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  <p:sldLayoutId id="2147484047" r:id="rId14"/>
    <p:sldLayoutId id="2147484048" r:id="rId15"/>
    <p:sldLayoutId id="2147484049" r:id="rId16"/>
    <p:sldLayoutId id="21474840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mentsandwealth.org/getmedia/dea8bde8-2399-4534-b97f-541dd7e46123/Cerulli-whitepaper-Mitigating-the-Impact-of-Advisors-Behavioral-Biases-00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597E15-F292-6635-F72A-AF20ADE28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215215" y="-725691"/>
            <a:ext cx="6530009" cy="863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47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9131-5F74-4A5F-8B72-D6110197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OVERCONFIDENCE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72D62-91A7-4457-B069-A34F74B71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The Good News - Bad News about being Smart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Confidence Bias applies to IQ and EQ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</a:p>
          <a:p>
            <a:pPr marL="0" indent="0">
              <a:buNone/>
            </a:pPr>
            <a:r>
              <a:rPr lang="en-US" sz="2800" b="1" dirty="0"/>
              <a:t>Clients Pay for Peace of Mind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They want you to be Confident…..and that’s the problem 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2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040A3-78FC-4D16-BBB2-F6F3E628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CONFIRMATION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B9D92-FDF2-4CE9-89EB-40D567C7D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We seek validation to support what we already believe.   </a:t>
            </a:r>
          </a:p>
          <a:p>
            <a:endParaRPr lang="en-US" sz="2800" b="1" dirty="0"/>
          </a:p>
          <a:p>
            <a:r>
              <a:rPr lang="en-US" sz="2800" b="1" dirty="0"/>
              <a:t>Investors tend to seek information that confirms their prior views. If they are recommending a stock, they will tend to read articles that confirm their bullishness </a:t>
            </a:r>
          </a:p>
          <a:p>
            <a:endParaRPr lang="en-US" sz="2800" b="1" dirty="0"/>
          </a:p>
          <a:p>
            <a:r>
              <a:rPr lang="en-US" sz="2800" b="1" dirty="0"/>
              <a:t>Who and What are your sources for investment information?  More importantly, </a:t>
            </a:r>
            <a:r>
              <a:rPr lang="en-US" sz="2800" b="1" i="1" u="sng" dirty="0"/>
              <a:t>why</a:t>
            </a:r>
            <a:r>
              <a:rPr lang="en-US" sz="2800" b="1" dirty="0"/>
              <a:t> are they your sources?</a:t>
            </a:r>
          </a:p>
        </p:txBody>
      </p:sp>
    </p:spTree>
    <p:extLst>
      <p:ext uri="{BB962C8B-B14F-4D97-AF65-F5344CB8AC3E}">
        <p14:creationId xmlns:p14="http://schemas.microsoft.com/office/powerpoint/2010/main" val="1136464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750F-8359-4FDB-AD24-C3F57D9D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CONTROLLING BIASES:</a:t>
            </a:r>
            <a:br>
              <a:rPr lang="en-US" b="1" dirty="0"/>
            </a:br>
            <a:r>
              <a:rPr lang="en-US" b="1" dirty="0"/>
              <a:t>YOU AND YOUR CLIENTS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FC061-CDD9-4B61-98E5-B316D9ECE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8581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Know your enemy: That’s you</a:t>
            </a:r>
          </a:p>
          <a:p>
            <a:r>
              <a:rPr lang="en-US" b="1" dirty="0"/>
              <a:t>Revisit and analyze your history of Good/Bad Decisions</a:t>
            </a:r>
          </a:p>
          <a:p>
            <a:r>
              <a:rPr lang="en-US" b="1" dirty="0"/>
              <a:t>Diversification works- Broaden your perspective- Seek out </a:t>
            </a:r>
            <a:r>
              <a:rPr lang="en-US" sz="2400" b="1" dirty="0" err="1"/>
              <a:t>DIS</a:t>
            </a:r>
            <a:r>
              <a:rPr lang="en-US" b="1" dirty="0" err="1"/>
              <a:t>confirming</a:t>
            </a:r>
            <a:r>
              <a:rPr lang="en-US" b="1" dirty="0"/>
              <a:t> information</a:t>
            </a:r>
          </a:p>
          <a:p>
            <a:r>
              <a:rPr lang="en-US" b="1" dirty="0"/>
              <a:t>If possible, HALT the Decision: Being Hungry, Angry, Lonely, or Tired are emotional triggers</a:t>
            </a:r>
          </a:p>
          <a:p>
            <a:r>
              <a:rPr lang="en-US" b="1" dirty="0"/>
              <a:t>Confer with others you think are Wise, Sensible, and willing to challenge you; Seek Second opinions</a:t>
            </a:r>
          </a:p>
          <a:p>
            <a:r>
              <a:rPr lang="en-US" b="1" dirty="0"/>
              <a:t>Establish and follow benchmarks, plans, policies. </a:t>
            </a:r>
          </a:p>
          <a:p>
            <a:r>
              <a:rPr lang="en-US" b="1" dirty="0"/>
              <a:t>If you have trouble controlling your emotions, seek therapy. </a:t>
            </a:r>
          </a:p>
          <a:p>
            <a:r>
              <a:rPr lang="en-US" b="1" dirty="0"/>
              <a:t>Establish automatic, non emotional “nudges”… e.g., scheduled, monthly, forced  savings, scheduled calls with clients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3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BC33-F621-4238-87C8-19D2A1488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5" y="1470990"/>
            <a:ext cx="9899374" cy="3309731"/>
          </a:xfrm>
        </p:spPr>
        <p:txBody>
          <a:bodyPr/>
          <a:lstStyle/>
          <a:p>
            <a:r>
              <a:rPr lang="en-US" sz="16600" b="1" dirty="0"/>
              <a:t>  Q &amp; A</a:t>
            </a:r>
          </a:p>
        </p:txBody>
      </p:sp>
    </p:spTree>
    <p:extLst>
      <p:ext uri="{BB962C8B-B14F-4D97-AF65-F5344CB8AC3E}">
        <p14:creationId xmlns:p14="http://schemas.microsoft.com/office/powerpoint/2010/main" val="25574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EE8257-CBE7-4318-9AD7-C971BE031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43" y="67355"/>
            <a:ext cx="12072258" cy="679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DDBA86CC-34C3-43C1-B328-62490FE69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EEC58-04B9-BCD8-BB78-F8227A25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9CF4C9D6-90BC-48A0-91E8-0F0373CA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A369-B170-C15E-6D5B-FC0F404D1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3" y="1371600"/>
            <a:ext cx="6709693" cy="5053914"/>
          </a:xfrm>
        </p:spPr>
        <p:txBody>
          <a:bodyPr>
            <a:normAutofit/>
          </a:bodyPr>
          <a:lstStyle/>
          <a:p>
            <a:r>
              <a:rPr lang="en-US" sz="2400" b="1" dirty="0"/>
              <a:t>Reality check.  Financial planners and their clients are both constrained by their decision-making biases. </a:t>
            </a:r>
            <a:endParaRPr lang="en-US" sz="2400" dirty="0"/>
          </a:p>
          <a:p>
            <a:r>
              <a:rPr lang="en-US" sz="2400" b="1" dirty="0"/>
              <a:t>3 Behavioral Finance biases affecting planners and their clients: Confirmation Bias, Overconfidence, and Loss Aversion.</a:t>
            </a:r>
            <a:endParaRPr lang="en-US" sz="2400" dirty="0"/>
          </a:p>
          <a:p>
            <a:r>
              <a:rPr lang="en-US" sz="2400" b="1" dirty="0"/>
              <a:t>Strategies for mitigating the effects of these specific biases, and cognitive biases in general.</a:t>
            </a:r>
            <a:endParaRPr lang="en-US" sz="2400" dirty="0"/>
          </a:p>
          <a:p>
            <a:r>
              <a:rPr lang="en-US" sz="2400" b="1" dirty="0"/>
              <a:t>Q and A.</a:t>
            </a:r>
            <a:endParaRPr lang="en-US" sz="2400" dirty="0"/>
          </a:p>
          <a:p>
            <a:r>
              <a:rPr lang="en-US" sz="2400" b="1" dirty="0"/>
              <a:t>References for further study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71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72375E3E-EF96-1A07-C6C0-CE518A7FE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370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C7C0-BA81-4020-BA90-B3B4DF02E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 ARE NOT AS RATIONAL AS WE THINK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2BC9B-CDB7-4EF0-B901-9B07D677B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If knowledge and data were sufficient to solve our problems,  there would be no…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Obese Physicians</a:t>
            </a:r>
          </a:p>
          <a:p>
            <a:r>
              <a:rPr lang="en-US" sz="2400" b="1" dirty="0"/>
              <a:t>Divorced Marriage Counselors</a:t>
            </a:r>
          </a:p>
          <a:p>
            <a:r>
              <a:rPr lang="en-US" sz="2400" b="1" dirty="0"/>
              <a:t>Bankrupt Bankers</a:t>
            </a:r>
          </a:p>
          <a:p>
            <a:r>
              <a:rPr lang="en-US" sz="2400" b="1" dirty="0"/>
              <a:t>Indicted Attorneys</a:t>
            </a:r>
          </a:p>
          <a:p>
            <a:r>
              <a:rPr lang="en-US" sz="2400" b="1" dirty="0"/>
              <a:t>Tax liens against CPAs</a:t>
            </a:r>
          </a:p>
          <a:p>
            <a:r>
              <a:rPr lang="en-US" sz="2400" b="1" dirty="0"/>
              <a:t>Debt burdened Financial Advisors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5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E08C-3A13-432A-B9FB-5DF2CB95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WHAT’S YOUR ANSWER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17D0-0375-42A4-89A8-F312BBA17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I BELIEVE THE  PORTFOLIO DECISIONS I MAKE FOR MY CLIENTS HELP THEM BEAT THE MARKET</a:t>
            </a:r>
          </a:p>
          <a:p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___ Yes</a:t>
            </a:r>
          </a:p>
          <a:p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___ No</a:t>
            </a:r>
          </a:p>
        </p:txBody>
      </p:sp>
    </p:spTree>
    <p:extLst>
      <p:ext uri="{BB962C8B-B14F-4D97-AF65-F5344CB8AC3E}">
        <p14:creationId xmlns:p14="http://schemas.microsoft.com/office/powerpoint/2010/main" val="82689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E08C-3A13-432A-B9FB-5DF2CB955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5886"/>
          </a:xfrm>
        </p:spPr>
        <p:txBody>
          <a:bodyPr/>
          <a:lstStyle/>
          <a:p>
            <a:r>
              <a:rPr lang="en-US" b="1" dirty="0"/>
              <a:t>       WHAT’S YOUR ANSWER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17D0-0375-42A4-89A8-F312BBA17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361872"/>
            <a:ext cx="10219685" cy="50434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Consider this opportunity. You can replace your existing portfolio with a new one. The new portfolio has a 50% probability (a coin flip) of providing a 50% real return over your lifetime.  But the new portfolio also has a 50% probability that it will earn a negative real rate of return. What is the highest negative rate of return, N%, that you’d accept for this opportunity?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200" b="1" dirty="0"/>
              <a:t>___ -5% </a:t>
            </a:r>
            <a:r>
              <a:rPr lang="en-US" sz="2200" b="1" u="sng" dirty="0"/>
              <a:t>&lt;</a:t>
            </a:r>
            <a:r>
              <a:rPr lang="en-US" sz="2200" b="1" dirty="0"/>
              <a:t> N </a:t>
            </a:r>
            <a:r>
              <a:rPr lang="en-US" sz="2200" b="1" u="sng" dirty="0"/>
              <a:t>&lt;</a:t>
            </a:r>
            <a:r>
              <a:rPr lang="en-US" sz="2200" b="1" dirty="0"/>
              <a:t> 0%</a:t>
            </a:r>
          </a:p>
          <a:p>
            <a:pPr marL="0" indent="0">
              <a:buNone/>
            </a:pPr>
            <a:r>
              <a:rPr lang="en-US" sz="2200" b="1" dirty="0"/>
              <a:t>___ -10% </a:t>
            </a:r>
            <a:r>
              <a:rPr lang="en-US" sz="2200" b="1" u="sng" dirty="0"/>
              <a:t>&lt;</a:t>
            </a:r>
            <a:r>
              <a:rPr lang="en-US" sz="2200" b="1" dirty="0"/>
              <a:t> N &lt; -5%</a:t>
            </a:r>
          </a:p>
          <a:p>
            <a:pPr marL="0" indent="0">
              <a:buNone/>
            </a:pPr>
            <a:r>
              <a:rPr lang="en-US" sz="2200" b="1" dirty="0"/>
              <a:t>___ -20% </a:t>
            </a:r>
            <a:r>
              <a:rPr lang="en-US" sz="2200" b="1" u="sng" dirty="0"/>
              <a:t>&lt;</a:t>
            </a:r>
            <a:r>
              <a:rPr lang="en-US" sz="2200" b="1" dirty="0"/>
              <a:t> N &lt; -10%</a:t>
            </a:r>
          </a:p>
          <a:p>
            <a:pPr marL="0" indent="0">
              <a:buNone/>
            </a:pPr>
            <a:r>
              <a:rPr lang="en-US" sz="2200" b="1" dirty="0"/>
              <a:t>___ -30% </a:t>
            </a:r>
            <a:r>
              <a:rPr lang="en-US" sz="2200" b="1" u="sng" dirty="0"/>
              <a:t>&lt;</a:t>
            </a:r>
            <a:r>
              <a:rPr lang="en-US" sz="2200" b="1" dirty="0"/>
              <a:t> N &lt; -20%</a:t>
            </a:r>
          </a:p>
          <a:p>
            <a:pPr marL="0" indent="0">
              <a:buNone/>
            </a:pPr>
            <a:r>
              <a:rPr lang="en-US" sz="2200" b="1" dirty="0"/>
              <a:t>___  N </a:t>
            </a:r>
            <a:r>
              <a:rPr lang="en-US" sz="2200" b="1"/>
              <a:t>&lt; -</a:t>
            </a:r>
            <a:r>
              <a:rPr lang="en-US" sz="2200" b="1" dirty="0"/>
              <a:t>3</a:t>
            </a:r>
            <a:r>
              <a:rPr lang="en-US" sz="2200" b="1"/>
              <a:t>0</a:t>
            </a:r>
            <a:r>
              <a:rPr lang="en-US" sz="2200" b="1" dirty="0"/>
              <a:t>%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8718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EB402-C36D-8ECE-4B90-7DE92579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BEHAVIORAL BIASES OF FINANCIAL ADVISORS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EB5D68-A641-5D5B-A63A-52F1A4221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931732"/>
              </p:ext>
            </p:extLst>
          </p:nvPr>
        </p:nvGraphicFramePr>
        <p:xfrm>
          <a:off x="803188" y="2052638"/>
          <a:ext cx="9811265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358">
                  <a:extLst>
                    <a:ext uri="{9D8B030D-6E8A-4147-A177-3AD203B41FA5}">
                      <a16:colId xmlns:a16="http://schemas.microsoft.com/office/drawing/2014/main" val="3740968734"/>
                    </a:ext>
                  </a:extLst>
                </a:gridCol>
                <a:gridCol w="6000278">
                  <a:extLst>
                    <a:ext uri="{9D8B030D-6E8A-4147-A177-3AD203B41FA5}">
                      <a16:colId xmlns:a16="http://schemas.microsoft.com/office/drawing/2014/main" val="4161311649"/>
                    </a:ext>
                  </a:extLst>
                </a:gridCol>
                <a:gridCol w="1512629">
                  <a:extLst>
                    <a:ext uri="{9D8B030D-6E8A-4147-A177-3AD203B41FA5}">
                      <a16:colId xmlns:a16="http://schemas.microsoft.com/office/drawing/2014/main" val="2730842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Bias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Agree</a:t>
                      </a:r>
                    </a:p>
                  </a:txBody>
                  <a:tcPr marL="77802" marR="77802"/>
                </a:tc>
                <a:extLst>
                  <a:ext uri="{0D108BD9-81ED-4DB2-BD59-A6C34878D82A}">
                    <a16:rowId xmlns:a16="http://schemas.microsoft.com/office/drawing/2014/main" val="2089223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Loss Aversion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then to feel twice as bad about a loss as I feel good about an equivalent gain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82%</a:t>
                      </a:r>
                    </a:p>
                  </a:txBody>
                  <a:tcPr marL="77802" marR="77802"/>
                </a:tc>
                <a:extLst>
                  <a:ext uri="{0D108BD9-81ED-4DB2-BD59-A6C34878D82A}">
                    <a16:rowId xmlns:a16="http://schemas.microsoft.com/office/drawing/2014/main" val="3533457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Overconfidence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think my portfolio management skills can help clients outperform the market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65%</a:t>
                      </a:r>
                    </a:p>
                  </a:txBody>
                  <a:tcPr marL="77802" marR="77802"/>
                </a:tc>
                <a:extLst>
                  <a:ext uri="{0D108BD9-81ED-4DB2-BD59-A6C34878D82A}">
                    <a16:rowId xmlns:a16="http://schemas.microsoft.com/office/drawing/2014/main" val="3269279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Availability Bias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tend to rely on information that is readily available or easily recallable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58%</a:t>
                      </a:r>
                    </a:p>
                  </a:txBody>
                  <a:tcPr marL="77802" marR="77802"/>
                </a:tc>
                <a:extLst>
                  <a:ext uri="{0D108BD9-81ED-4DB2-BD59-A6C34878D82A}">
                    <a16:rowId xmlns:a16="http://schemas.microsoft.com/office/drawing/2014/main" val="1026176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Confirmation Bias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seek information that confirms my perception or current views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54%</a:t>
                      </a:r>
                    </a:p>
                  </a:txBody>
                  <a:tcPr marL="77802" marR="77802"/>
                </a:tc>
                <a:extLst>
                  <a:ext uri="{0D108BD9-81ED-4DB2-BD59-A6C34878D82A}">
                    <a16:rowId xmlns:a16="http://schemas.microsoft.com/office/drawing/2014/main" val="353101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Recency Bias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 influenced by recent news events or experiences when making investment decisions</a:t>
                      </a:r>
                    </a:p>
                  </a:txBody>
                  <a:tcPr marL="77802" marR="778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51%</a:t>
                      </a:r>
                    </a:p>
                  </a:txBody>
                  <a:tcPr marL="77802" marR="77802"/>
                </a:tc>
                <a:extLst>
                  <a:ext uri="{0D108BD9-81ED-4DB2-BD59-A6C34878D82A}">
                    <a16:rowId xmlns:a16="http://schemas.microsoft.com/office/drawing/2014/main" val="11916734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FFFCC7-14B9-E305-70F8-E38F893D37BA}"/>
              </a:ext>
            </a:extLst>
          </p:cNvPr>
          <p:cNvSpPr txBox="1"/>
          <p:nvPr/>
        </p:nvSpPr>
        <p:spPr>
          <a:xfrm>
            <a:off x="945931" y="5644055"/>
            <a:ext cx="9668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2"/>
              </a:rPr>
              <a:t>https://investmentsandwealth.org/getmedia/dea8bde8-2399-4534-b97f-541dd7e46123/Cerulli-whitepaper-Mitigating-the-Impact-of-Advisors-Behavioral-Biases-002.pdf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448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263E-E576-4A02-A779-AA888292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STUDIES CONFIRM ADVISOR BIASES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E22D2-5C1C-470F-B447-6A59587BA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141205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Advisors’ personal portfolios underperform passive benchmarks by the same amount as their clients’ portfolios. Annual risk adjusted alphas are -3.07% for clients and -3.66% for advisors. Financial planners and advisors often display the same biases when dealing with their clients. Many advisors chase returns and overtrade.</a:t>
            </a:r>
          </a:p>
        </p:txBody>
      </p:sp>
    </p:spTree>
    <p:extLst>
      <p:ext uri="{BB962C8B-B14F-4D97-AF65-F5344CB8AC3E}">
        <p14:creationId xmlns:p14="http://schemas.microsoft.com/office/powerpoint/2010/main" val="28585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99D2F-5CA8-472A-89E7-9DA28498C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LOSS AVERSION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AE0DE-CC7F-44F7-AE5F-C240F62C6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The pain of loss is greater than the joy of an </a:t>
            </a:r>
            <a:r>
              <a:rPr lang="en-US" sz="2800" b="1" i="1" u="sng" dirty="0"/>
              <a:t>equivalent</a:t>
            </a:r>
            <a:r>
              <a:rPr lang="en-US" sz="2800" b="1" dirty="0"/>
              <a:t> gain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We are motivated to avoid a potential </a:t>
            </a:r>
            <a:r>
              <a:rPr lang="en-US" sz="2800" b="1" i="1" u="sng" dirty="0"/>
              <a:t>regret</a:t>
            </a:r>
          </a:p>
          <a:p>
            <a:pPr marL="0" indent="0">
              <a:buNone/>
            </a:pPr>
            <a:endParaRPr lang="en-US" sz="2800" b="1" i="1" u="sng" dirty="0"/>
          </a:p>
          <a:p>
            <a:pPr marL="0" indent="0">
              <a:buNone/>
            </a:pPr>
            <a:r>
              <a:rPr lang="en-US" sz="2800" b="1" i="1" u="sng" dirty="0"/>
              <a:t>Sunk Costs </a:t>
            </a:r>
            <a:r>
              <a:rPr lang="en-US" sz="2800" b="1" dirty="0"/>
              <a:t>(Time, Energy, Money, Ego) motivate us to hold on to losses too long (Investments,  Relationships, Clients)</a:t>
            </a:r>
          </a:p>
        </p:txBody>
      </p:sp>
    </p:spTree>
    <p:extLst>
      <p:ext uri="{BB962C8B-B14F-4D97-AF65-F5344CB8AC3E}">
        <p14:creationId xmlns:p14="http://schemas.microsoft.com/office/powerpoint/2010/main" val="3177677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{8329EA65-FB18-BE49-A487-EFB87FB5ABAE}tf10001062</Template>
  <TotalTime>7658</TotalTime>
  <Words>690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PowerPoint Presentation</vt:lpstr>
      <vt:lpstr>OBJECTIVES</vt:lpstr>
      <vt:lpstr>PowerPoint Presentation</vt:lpstr>
      <vt:lpstr>WE ARE NOT AS RATIONAL AS WE THINK WE ARE</vt:lpstr>
      <vt:lpstr>       WHAT’S YOUR ANSWER ?</vt:lpstr>
      <vt:lpstr>       WHAT’S YOUR ANSWER ?</vt:lpstr>
      <vt:lpstr>BEHAVIORAL BIASES OF FINANCIAL ADVISORS</vt:lpstr>
      <vt:lpstr>STUDIES CONFIRM ADVISOR BIASES</vt:lpstr>
      <vt:lpstr>             LOSS AVERSION</vt:lpstr>
      <vt:lpstr>          OVERCONFIDENCE</vt:lpstr>
      <vt:lpstr>          CONFIRMATION BIAS</vt:lpstr>
      <vt:lpstr>CONTROLLING BIASES: YOU AND YOUR CLIENTS</vt:lpstr>
      <vt:lpstr>  Q &amp; 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Dubofsky,David A.</dc:creator>
  <cp:lastModifiedBy>Sussman,Lyle</cp:lastModifiedBy>
  <cp:revision>35</cp:revision>
  <dcterms:created xsi:type="dcterms:W3CDTF">2022-04-26T23:48:37Z</dcterms:created>
  <dcterms:modified xsi:type="dcterms:W3CDTF">2022-05-20T16:36:19Z</dcterms:modified>
</cp:coreProperties>
</file>